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i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214953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412426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26248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90225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216955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130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25102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42294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93047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96083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i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110497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4528-FB00-4549-B9D6-7267F0979E2A}" type="datetimeFigureOut">
              <a:rPr lang="hi-IN" smtClean="0"/>
              <a:pPr/>
              <a:t>गुरुवार, 27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5673-7A14-4B6E-91DE-85E15C1BD141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293506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09800"/>
            <a:ext cx="6400800" cy="1752600"/>
          </a:xfrm>
        </p:spPr>
        <p:txBody>
          <a:bodyPr>
            <a:normAutofit/>
          </a:bodyPr>
          <a:lstStyle/>
          <a:p>
            <a:r>
              <a:rPr lang="ar-EG" sz="5400" b="1" dirty="0" smtClean="0">
                <a:solidFill>
                  <a:schemeClr val="accent2"/>
                </a:solidFill>
              </a:rPr>
              <a:t>محاضرة10 </a:t>
            </a:r>
            <a:endParaRPr lang="hi-IN" sz="5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2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4988" y="566738"/>
            <a:ext cx="5534025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88"/>
          <p:cNvSpPr txBox="1">
            <a:spLocks noChangeArrowheads="1"/>
          </p:cNvSpPr>
          <p:nvPr/>
        </p:nvSpPr>
        <p:spPr bwMode="auto">
          <a:xfrm>
            <a:off x="650056" y="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2000" b="1" u="sng" dirty="0" smtClean="0">
                <a:latin typeface="Verdana" pitchFamily="34" charset="0"/>
              </a:rPr>
              <a:t>    Drawing </a:t>
            </a:r>
            <a:r>
              <a:rPr lang="en-US" sz="2000" b="1" u="sng" dirty="0">
                <a:latin typeface="Verdana" pitchFamily="34" charset="0"/>
              </a:rPr>
              <a:t>of a sectional elevation and side view</a:t>
            </a:r>
          </a:p>
        </p:txBody>
      </p:sp>
    </p:spTree>
    <p:extLst>
      <p:ext uri="{BB962C8B-B14F-4D97-AF65-F5344CB8AC3E}">
        <p14:creationId xmlns:p14="http://schemas.microsoft.com/office/powerpoint/2010/main" xmlns="" val="30597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5000" y="3810000"/>
            <a:ext cx="2895600" cy="2057400"/>
            <a:chOff x="3648" y="2880"/>
            <a:chExt cx="1824" cy="1296"/>
          </a:xfrm>
        </p:grpSpPr>
        <p:pic>
          <p:nvPicPr>
            <p:cNvPr id="1543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-5856" t="-10944" r="-5371" b="-11319"/>
            <a:stretch>
              <a:fillRect/>
            </a:stretch>
          </p:blipFill>
          <p:spPr bwMode="auto">
            <a:xfrm>
              <a:off x="3648" y="2880"/>
              <a:ext cx="1824" cy="1296"/>
            </a:xfrm>
            <a:prstGeom prst="rect">
              <a:avLst/>
            </a:prstGeom>
            <a:noFill/>
            <a:ln w="127000" cmpd="tri">
              <a:solidFill>
                <a:srgbClr val="008080"/>
              </a:solidFill>
              <a:miter lim="800000"/>
              <a:headEnd/>
              <a:tailEnd/>
            </a:ln>
          </p:spPr>
        </p:pic>
        <p:sp>
          <p:nvSpPr>
            <p:cNvPr id="15434" name="Text Box 7"/>
            <p:cNvSpPr txBox="1">
              <a:spLocks noChangeArrowheads="1"/>
            </p:cNvSpPr>
            <p:nvPr/>
          </p:nvSpPr>
          <p:spPr bwMode="auto">
            <a:xfrm>
              <a:off x="3696" y="2880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800" b="1" dirty="0">
                  <a:latin typeface="Verdana" pitchFamily="34" charset="0"/>
                </a:rPr>
                <a:t>  </a:t>
              </a:r>
              <a:r>
                <a:rPr lang="en-US" sz="1800" b="1" u="sng" dirty="0">
                  <a:latin typeface="Verdana" pitchFamily="34" charset="0"/>
                </a:rPr>
                <a:t>ISOMETRIC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070725" y="1554163"/>
            <a:ext cx="1371600" cy="1828800"/>
            <a:chOff x="3648" y="1296"/>
            <a:chExt cx="864" cy="1152"/>
          </a:xfrm>
        </p:grpSpPr>
        <p:sp>
          <p:nvSpPr>
            <p:cNvPr id="15412" name="Line 29"/>
            <p:cNvSpPr>
              <a:spLocks noChangeShapeType="1"/>
            </p:cNvSpPr>
            <p:nvPr/>
          </p:nvSpPr>
          <p:spPr bwMode="auto">
            <a:xfrm>
              <a:off x="3840" y="1968"/>
              <a:ext cx="480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grpSp>
          <p:nvGrpSpPr>
            <p:cNvPr id="15413" name="Group 30"/>
            <p:cNvGrpSpPr>
              <a:grpSpLocks/>
            </p:cNvGrpSpPr>
            <p:nvPr/>
          </p:nvGrpSpPr>
          <p:grpSpPr bwMode="auto">
            <a:xfrm>
              <a:off x="3648" y="1296"/>
              <a:ext cx="864" cy="1152"/>
              <a:chOff x="3648" y="1296"/>
              <a:chExt cx="864" cy="1152"/>
            </a:xfrm>
          </p:grpSpPr>
          <p:sp>
            <p:nvSpPr>
              <p:cNvPr id="15414" name="Line 31"/>
              <p:cNvSpPr>
                <a:spLocks noChangeShapeType="1"/>
              </p:cNvSpPr>
              <p:nvPr/>
            </p:nvSpPr>
            <p:spPr bwMode="auto">
              <a:xfrm flipV="1">
                <a:off x="4320" y="1488"/>
                <a:ext cx="0" cy="384"/>
              </a:xfrm>
              <a:prstGeom prst="line">
                <a:avLst/>
              </a:prstGeom>
              <a:noFill/>
              <a:ln w="1905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15" name="Line 32"/>
              <p:cNvSpPr>
                <a:spLocks noChangeShapeType="1"/>
              </p:cNvSpPr>
              <p:nvPr/>
            </p:nvSpPr>
            <p:spPr bwMode="auto">
              <a:xfrm>
                <a:off x="3972" y="183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16" name="Line 33"/>
              <p:cNvSpPr>
                <a:spLocks noChangeShapeType="1"/>
              </p:cNvSpPr>
              <p:nvPr/>
            </p:nvSpPr>
            <p:spPr bwMode="auto">
              <a:xfrm>
                <a:off x="4080" y="1296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prstDash val="lgDashDot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17" name="Line 34"/>
              <p:cNvSpPr>
                <a:spLocks noChangeShapeType="1"/>
              </p:cNvSpPr>
              <p:nvPr/>
            </p:nvSpPr>
            <p:spPr bwMode="auto">
              <a:xfrm>
                <a:off x="3696" y="1842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prstDash val="lgDashDot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18" name="Line 35"/>
              <p:cNvSpPr>
                <a:spLocks noChangeShapeType="1"/>
              </p:cNvSpPr>
              <p:nvPr/>
            </p:nvSpPr>
            <p:spPr bwMode="auto">
              <a:xfrm>
                <a:off x="3888" y="17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19" name="Rectangle 36"/>
              <p:cNvSpPr>
                <a:spLocks noChangeArrowheads="1"/>
              </p:cNvSpPr>
              <p:nvPr/>
            </p:nvSpPr>
            <p:spPr bwMode="auto">
              <a:xfrm rot="5400000">
                <a:off x="3696" y="1440"/>
                <a:ext cx="768" cy="864"/>
              </a:xfrm>
              <a:prstGeom prst="rect">
                <a:avLst/>
              </a:prstGeom>
              <a:noFill/>
              <a:ln w="38100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  <p:sp>
            <p:nvSpPr>
              <p:cNvPr id="15420" name="Rectangle 37"/>
              <p:cNvSpPr>
                <a:spLocks noChangeArrowheads="1"/>
              </p:cNvSpPr>
              <p:nvPr/>
            </p:nvSpPr>
            <p:spPr bwMode="auto">
              <a:xfrm rot="5400000">
                <a:off x="3868" y="1804"/>
                <a:ext cx="419" cy="480"/>
              </a:xfrm>
              <a:prstGeom prst="rect">
                <a:avLst/>
              </a:prstGeom>
              <a:noFill/>
              <a:ln w="38100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  <p:sp>
            <p:nvSpPr>
              <p:cNvPr id="15421" name="Line 38"/>
              <p:cNvSpPr>
                <a:spLocks noChangeShapeType="1"/>
              </p:cNvSpPr>
              <p:nvPr/>
            </p:nvSpPr>
            <p:spPr bwMode="auto">
              <a:xfrm>
                <a:off x="4188" y="183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22" name="Line 39"/>
              <p:cNvSpPr>
                <a:spLocks noChangeShapeType="1"/>
              </p:cNvSpPr>
              <p:nvPr/>
            </p:nvSpPr>
            <p:spPr bwMode="auto">
              <a:xfrm>
                <a:off x="3840" y="2112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23" name="Line 40"/>
              <p:cNvSpPr>
                <a:spLocks noChangeShapeType="1"/>
              </p:cNvSpPr>
              <p:nvPr/>
            </p:nvSpPr>
            <p:spPr bwMode="auto">
              <a:xfrm flipV="1">
                <a:off x="3840" y="1488"/>
                <a:ext cx="0" cy="384"/>
              </a:xfrm>
              <a:prstGeom prst="line">
                <a:avLst/>
              </a:prstGeom>
              <a:noFill/>
              <a:ln w="1905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24" name="Line 41"/>
              <p:cNvSpPr>
                <a:spLocks noChangeShapeType="1"/>
              </p:cNvSpPr>
              <p:nvPr/>
            </p:nvSpPr>
            <p:spPr bwMode="auto">
              <a:xfrm>
                <a:off x="4032" y="2112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grpSp>
            <p:nvGrpSpPr>
              <p:cNvPr id="15425" name="Group 42"/>
              <p:cNvGrpSpPr>
                <a:grpSpLocks/>
              </p:cNvGrpSpPr>
              <p:nvPr/>
            </p:nvGrpSpPr>
            <p:grpSpPr bwMode="auto">
              <a:xfrm>
                <a:off x="3888" y="1626"/>
                <a:ext cx="390" cy="432"/>
                <a:chOff x="3888" y="1626"/>
                <a:chExt cx="390" cy="432"/>
              </a:xfrm>
            </p:grpSpPr>
            <p:sp>
              <p:nvSpPr>
                <p:cNvPr id="15429" name="Line 43"/>
                <p:cNvSpPr>
                  <a:spLocks noChangeShapeType="1"/>
                </p:cNvSpPr>
                <p:nvPr/>
              </p:nvSpPr>
              <p:spPr bwMode="auto">
                <a:xfrm>
                  <a:off x="3888" y="1626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99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  <p:sp>
              <p:nvSpPr>
                <p:cNvPr id="15430" name="Line 44"/>
                <p:cNvSpPr>
                  <a:spLocks noChangeShapeType="1"/>
                </p:cNvSpPr>
                <p:nvPr/>
              </p:nvSpPr>
              <p:spPr bwMode="auto">
                <a:xfrm>
                  <a:off x="4278" y="1626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99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  <p:sp>
              <p:nvSpPr>
                <p:cNvPr id="15431" name="Line 45"/>
                <p:cNvSpPr>
                  <a:spLocks noChangeShapeType="1"/>
                </p:cNvSpPr>
                <p:nvPr/>
              </p:nvSpPr>
              <p:spPr bwMode="auto">
                <a:xfrm>
                  <a:off x="3888" y="1632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rgbClr val="99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  <p:sp>
              <p:nvSpPr>
                <p:cNvPr id="15432" name="Line 46"/>
                <p:cNvSpPr>
                  <a:spLocks noChangeShapeType="1"/>
                </p:cNvSpPr>
                <p:nvPr/>
              </p:nvSpPr>
              <p:spPr bwMode="auto">
                <a:xfrm>
                  <a:off x="3888" y="2052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rgbClr val="99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</p:grpSp>
          <p:sp>
            <p:nvSpPr>
              <p:cNvPr id="15426" name="Line 47"/>
              <p:cNvSpPr>
                <a:spLocks noChangeShapeType="1"/>
              </p:cNvSpPr>
              <p:nvPr/>
            </p:nvSpPr>
            <p:spPr bwMode="auto">
              <a:xfrm>
                <a:off x="3888" y="1938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27" name="Line 48"/>
              <p:cNvSpPr>
                <a:spLocks noChangeShapeType="1"/>
              </p:cNvSpPr>
              <p:nvPr/>
            </p:nvSpPr>
            <p:spPr bwMode="auto">
              <a:xfrm>
                <a:off x="3993" y="1488"/>
                <a:ext cx="0" cy="347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428" name="Line 49"/>
              <p:cNvSpPr>
                <a:spLocks noChangeShapeType="1"/>
              </p:cNvSpPr>
              <p:nvPr/>
            </p:nvSpPr>
            <p:spPr bwMode="auto">
              <a:xfrm>
                <a:off x="4167" y="1488"/>
                <a:ext cx="0" cy="347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</p:grp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5851525" y="896938"/>
            <a:ext cx="1828800" cy="1531937"/>
            <a:chOff x="3600" y="864"/>
            <a:chExt cx="1152" cy="965"/>
          </a:xfrm>
        </p:grpSpPr>
        <p:sp>
          <p:nvSpPr>
            <p:cNvPr id="15408" name="Line 26"/>
            <p:cNvSpPr>
              <a:spLocks noChangeShapeType="1"/>
            </p:cNvSpPr>
            <p:nvPr/>
          </p:nvSpPr>
          <p:spPr bwMode="auto">
            <a:xfrm>
              <a:off x="3600" y="1482"/>
              <a:ext cx="0" cy="34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5409" name="Line 27"/>
            <p:cNvSpPr>
              <a:spLocks noChangeShapeType="1"/>
            </p:cNvSpPr>
            <p:nvPr/>
          </p:nvSpPr>
          <p:spPr bwMode="auto">
            <a:xfrm>
              <a:off x="3792" y="1470"/>
              <a:ext cx="0" cy="34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5410" name="Text Box 61"/>
            <p:cNvSpPr txBox="1">
              <a:spLocks noChangeArrowheads="1"/>
            </p:cNvSpPr>
            <p:nvPr/>
          </p:nvSpPr>
          <p:spPr bwMode="auto">
            <a:xfrm>
              <a:off x="4176" y="86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Web2</a:t>
              </a:r>
            </a:p>
          </p:txBody>
        </p:sp>
        <p:sp>
          <p:nvSpPr>
            <p:cNvPr id="15411" name="Freeform 62"/>
            <p:cNvSpPr>
              <a:spLocks/>
            </p:cNvSpPr>
            <p:nvPr/>
          </p:nvSpPr>
          <p:spPr bwMode="auto">
            <a:xfrm>
              <a:off x="3792" y="1056"/>
              <a:ext cx="864" cy="528"/>
            </a:xfrm>
            <a:custGeom>
              <a:avLst/>
              <a:gdLst>
                <a:gd name="T0" fmla="*/ 864 w 864"/>
                <a:gd name="T1" fmla="*/ 0 h 528"/>
                <a:gd name="T2" fmla="*/ 480 w 864"/>
                <a:gd name="T3" fmla="*/ 0 h 528"/>
                <a:gd name="T4" fmla="*/ 0 w 864"/>
                <a:gd name="T5" fmla="*/ 528 h 528"/>
                <a:gd name="T6" fmla="*/ 0 60000 65536"/>
                <a:gd name="T7" fmla="*/ 0 60000 65536"/>
                <a:gd name="T8" fmla="*/ 0 60000 65536"/>
                <a:gd name="T9" fmla="*/ 0 w 864"/>
                <a:gd name="T10" fmla="*/ 0 h 528"/>
                <a:gd name="T11" fmla="*/ 864 w 86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528">
                  <a:moveTo>
                    <a:pt x="864" y="0"/>
                  </a:moveTo>
                  <a:lnTo>
                    <a:pt x="480" y="0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</p:grpSp>
      <p:grpSp>
        <p:nvGrpSpPr>
          <p:cNvPr id="15365" name="Group 73"/>
          <p:cNvGrpSpPr>
            <a:grpSpLocks/>
          </p:cNvGrpSpPr>
          <p:nvPr/>
        </p:nvGrpSpPr>
        <p:grpSpPr bwMode="auto">
          <a:xfrm>
            <a:off x="381000" y="849313"/>
            <a:ext cx="4953000" cy="4695825"/>
            <a:chOff x="144" y="960"/>
            <a:chExt cx="3120" cy="2958"/>
          </a:xfrm>
        </p:grpSpPr>
        <p:pic>
          <p:nvPicPr>
            <p:cNvPr id="1540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133" r="1306"/>
            <a:stretch>
              <a:fillRect/>
            </a:stretch>
          </p:blipFill>
          <p:spPr bwMode="auto">
            <a:xfrm>
              <a:off x="144" y="960"/>
              <a:ext cx="3120" cy="2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7" name="Text Box 69"/>
            <p:cNvSpPr txBox="1">
              <a:spLocks noChangeArrowheads="1"/>
            </p:cNvSpPr>
            <p:nvPr/>
          </p:nvSpPr>
          <p:spPr bwMode="auto">
            <a:xfrm>
              <a:off x="1104" y="3549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Web1</a:t>
              </a:r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5622925" y="2403475"/>
            <a:ext cx="1676400" cy="1268413"/>
            <a:chOff x="3456" y="1813"/>
            <a:chExt cx="1056" cy="799"/>
          </a:xfrm>
        </p:grpSpPr>
        <p:grpSp>
          <p:nvGrpSpPr>
            <p:cNvPr id="15401" name="Group 22"/>
            <p:cNvGrpSpPr>
              <a:grpSpLocks/>
            </p:cNvGrpSpPr>
            <p:nvPr/>
          </p:nvGrpSpPr>
          <p:grpSpPr bwMode="auto">
            <a:xfrm>
              <a:off x="3456" y="1813"/>
              <a:ext cx="480" cy="420"/>
              <a:chOff x="4368" y="2361"/>
              <a:chExt cx="480" cy="420"/>
            </a:xfrm>
          </p:grpSpPr>
          <p:sp>
            <p:nvSpPr>
              <p:cNvPr id="15404" name="Rectangle 23" descr="قطري فاتح إلى الأعلى"/>
              <p:cNvSpPr>
                <a:spLocks noChangeArrowheads="1"/>
              </p:cNvSpPr>
              <p:nvPr/>
            </p:nvSpPr>
            <p:spPr bwMode="auto">
              <a:xfrm rot="5400000">
                <a:off x="4398" y="2332"/>
                <a:ext cx="419" cy="480"/>
              </a:xfrm>
              <a:prstGeom prst="rect">
                <a:avLst/>
              </a:prstGeom>
              <a:pattFill prst="ltUpDiag">
                <a:fgClr>
                  <a:srgbClr val="8DC6FF"/>
                </a:fgClr>
                <a:bgClr>
                  <a:srgbClr val="FFFFFF"/>
                </a:bgClr>
              </a:pattFill>
              <a:ln w="38100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  <p:sp>
            <p:nvSpPr>
              <p:cNvPr id="15405" name="Rectangle 24"/>
              <p:cNvSpPr>
                <a:spLocks noChangeArrowheads="1"/>
              </p:cNvSpPr>
              <p:nvPr/>
            </p:nvSpPr>
            <p:spPr bwMode="auto">
              <a:xfrm>
                <a:off x="4496" y="2361"/>
                <a:ext cx="240" cy="41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</p:grpSp>
        <p:sp>
          <p:nvSpPr>
            <p:cNvPr id="15402" name="Text Box 67"/>
            <p:cNvSpPr txBox="1">
              <a:spLocks noChangeArrowheads="1"/>
            </p:cNvSpPr>
            <p:nvPr/>
          </p:nvSpPr>
          <p:spPr bwMode="auto">
            <a:xfrm>
              <a:off x="3936" y="240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Web1</a:t>
              </a:r>
            </a:p>
          </p:txBody>
        </p:sp>
        <p:sp>
          <p:nvSpPr>
            <p:cNvPr id="15403" name="Freeform 70"/>
            <p:cNvSpPr>
              <a:spLocks/>
            </p:cNvSpPr>
            <p:nvPr/>
          </p:nvSpPr>
          <p:spPr bwMode="auto">
            <a:xfrm>
              <a:off x="3888" y="2160"/>
              <a:ext cx="528" cy="432"/>
            </a:xfrm>
            <a:custGeom>
              <a:avLst/>
              <a:gdLst>
                <a:gd name="T0" fmla="*/ 528 w 528"/>
                <a:gd name="T1" fmla="*/ 432 h 432"/>
                <a:gd name="T2" fmla="*/ 192 w 528"/>
                <a:gd name="T3" fmla="*/ 432 h 432"/>
                <a:gd name="T4" fmla="*/ 0 w 528"/>
                <a:gd name="T5" fmla="*/ 0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528" y="432"/>
                  </a:moveTo>
                  <a:lnTo>
                    <a:pt x="192" y="43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1000125" y="838200"/>
            <a:ext cx="1879600" cy="1384300"/>
            <a:chOff x="528" y="960"/>
            <a:chExt cx="1184" cy="872"/>
          </a:xfrm>
        </p:grpSpPr>
        <p:sp>
          <p:nvSpPr>
            <p:cNvPr id="15398" name="Line 75"/>
            <p:cNvSpPr>
              <a:spLocks noChangeShapeType="1"/>
            </p:cNvSpPr>
            <p:nvPr/>
          </p:nvSpPr>
          <p:spPr bwMode="auto">
            <a:xfrm flipV="1">
              <a:off x="992" y="1496"/>
              <a:ext cx="720" cy="336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5399" name="Text Box 76"/>
            <p:cNvSpPr txBox="1">
              <a:spLocks noChangeArrowheads="1"/>
            </p:cNvSpPr>
            <p:nvPr/>
          </p:nvSpPr>
          <p:spPr bwMode="auto">
            <a:xfrm>
              <a:off x="528" y="96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Web2</a:t>
              </a:r>
            </a:p>
          </p:txBody>
        </p:sp>
        <p:sp>
          <p:nvSpPr>
            <p:cNvPr id="15400" name="Freeform 77"/>
            <p:cNvSpPr>
              <a:spLocks/>
            </p:cNvSpPr>
            <p:nvPr/>
          </p:nvSpPr>
          <p:spPr bwMode="auto">
            <a:xfrm>
              <a:off x="672" y="1152"/>
              <a:ext cx="672" cy="480"/>
            </a:xfrm>
            <a:custGeom>
              <a:avLst/>
              <a:gdLst>
                <a:gd name="T0" fmla="*/ 0 w 672"/>
                <a:gd name="T1" fmla="*/ 0 h 480"/>
                <a:gd name="T2" fmla="*/ 336 w 672"/>
                <a:gd name="T3" fmla="*/ 0 h 480"/>
                <a:gd name="T4" fmla="*/ 672 w 672"/>
                <a:gd name="T5" fmla="*/ 480 h 480"/>
                <a:gd name="T6" fmla="*/ 0 60000 65536"/>
                <a:gd name="T7" fmla="*/ 0 60000 65536"/>
                <a:gd name="T8" fmla="*/ 0 60000 65536"/>
                <a:gd name="T9" fmla="*/ 0 w 672"/>
                <a:gd name="T10" fmla="*/ 0 h 480"/>
                <a:gd name="T11" fmla="*/ 672 w 67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480">
                  <a:moveTo>
                    <a:pt x="0" y="0"/>
                  </a:moveTo>
                  <a:lnTo>
                    <a:pt x="336" y="0"/>
                  </a:lnTo>
                  <a:lnTo>
                    <a:pt x="672" y="48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</p:grp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1250950" y="1676400"/>
            <a:ext cx="1892300" cy="1535113"/>
            <a:chOff x="702" y="1481"/>
            <a:chExt cx="1192" cy="967"/>
          </a:xfrm>
        </p:grpSpPr>
        <p:grpSp>
          <p:nvGrpSpPr>
            <p:cNvPr id="15392" name="Group 79"/>
            <p:cNvGrpSpPr>
              <a:grpSpLocks/>
            </p:cNvGrpSpPr>
            <p:nvPr/>
          </p:nvGrpSpPr>
          <p:grpSpPr bwMode="auto">
            <a:xfrm>
              <a:off x="702" y="1481"/>
              <a:ext cx="1192" cy="967"/>
              <a:chOff x="702" y="1481"/>
              <a:chExt cx="1192" cy="967"/>
            </a:xfrm>
          </p:grpSpPr>
          <p:grpSp>
            <p:nvGrpSpPr>
              <p:cNvPr id="15394" name="Group 80"/>
              <p:cNvGrpSpPr>
                <a:grpSpLocks/>
              </p:cNvGrpSpPr>
              <p:nvPr/>
            </p:nvGrpSpPr>
            <p:grpSpPr bwMode="auto">
              <a:xfrm>
                <a:off x="702" y="1481"/>
                <a:ext cx="1192" cy="808"/>
                <a:chOff x="702" y="1481"/>
                <a:chExt cx="1192" cy="808"/>
              </a:xfrm>
            </p:grpSpPr>
            <p:sp>
              <p:nvSpPr>
                <p:cNvPr id="15396" name="Freeform 81"/>
                <p:cNvSpPr>
                  <a:spLocks/>
                </p:cNvSpPr>
                <p:nvPr/>
              </p:nvSpPr>
              <p:spPr bwMode="auto">
                <a:xfrm>
                  <a:off x="858" y="1481"/>
                  <a:ext cx="1036" cy="808"/>
                </a:xfrm>
                <a:custGeom>
                  <a:avLst/>
                  <a:gdLst>
                    <a:gd name="T0" fmla="*/ 1036 w 1036"/>
                    <a:gd name="T1" fmla="*/ 0 h 808"/>
                    <a:gd name="T2" fmla="*/ 1036 w 1036"/>
                    <a:gd name="T3" fmla="*/ 772 h 808"/>
                    <a:gd name="T4" fmla="*/ 828 w 1036"/>
                    <a:gd name="T5" fmla="*/ 780 h 808"/>
                    <a:gd name="T6" fmla="*/ 828 w 1036"/>
                    <a:gd name="T7" fmla="*/ 640 h 808"/>
                    <a:gd name="T8" fmla="*/ 160 w 1036"/>
                    <a:gd name="T9" fmla="*/ 648 h 808"/>
                    <a:gd name="T10" fmla="*/ 156 w 1036"/>
                    <a:gd name="T11" fmla="*/ 804 h 808"/>
                    <a:gd name="T12" fmla="*/ 0 w 1036"/>
                    <a:gd name="T13" fmla="*/ 808 h 808"/>
                    <a:gd name="T14" fmla="*/ 4 w 1036"/>
                    <a:gd name="T15" fmla="*/ 364 h 808"/>
                    <a:gd name="T16" fmla="*/ 156 w 1036"/>
                    <a:gd name="T17" fmla="*/ 352 h 808"/>
                    <a:gd name="T18" fmla="*/ 152 w 1036"/>
                    <a:gd name="T19" fmla="*/ 492 h 808"/>
                    <a:gd name="T20" fmla="*/ 864 w 1036"/>
                    <a:gd name="T21" fmla="*/ 484 h 808"/>
                    <a:gd name="T22" fmla="*/ 864 w 1036"/>
                    <a:gd name="T23" fmla="*/ 0 h 808"/>
                    <a:gd name="T24" fmla="*/ 1036 w 1036"/>
                    <a:gd name="T25" fmla="*/ 0 h 8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36"/>
                    <a:gd name="T40" fmla="*/ 0 h 808"/>
                    <a:gd name="T41" fmla="*/ 1036 w 1036"/>
                    <a:gd name="T42" fmla="*/ 808 h 80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36" h="808">
                      <a:moveTo>
                        <a:pt x="1036" y="0"/>
                      </a:moveTo>
                      <a:lnTo>
                        <a:pt x="1036" y="772"/>
                      </a:lnTo>
                      <a:lnTo>
                        <a:pt x="828" y="780"/>
                      </a:lnTo>
                      <a:lnTo>
                        <a:pt x="828" y="640"/>
                      </a:lnTo>
                      <a:lnTo>
                        <a:pt x="160" y="648"/>
                      </a:lnTo>
                      <a:lnTo>
                        <a:pt x="156" y="804"/>
                      </a:lnTo>
                      <a:lnTo>
                        <a:pt x="0" y="808"/>
                      </a:lnTo>
                      <a:lnTo>
                        <a:pt x="4" y="364"/>
                      </a:lnTo>
                      <a:lnTo>
                        <a:pt x="156" y="352"/>
                      </a:lnTo>
                      <a:lnTo>
                        <a:pt x="152" y="492"/>
                      </a:lnTo>
                      <a:lnTo>
                        <a:pt x="864" y="484"/>
                      </a:lnTo>
                      <a:lnTo>
                        <a:pt x="864" y="0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  <p:sp>
              <p:nvSpPr>
                <p:cNvPr id="15397" name="Rectangle 82"/>
                <p:cNvSpPr>
                  <a:spLocks noChangeArrowheads="1"/>
                </p:cNvSpPr>
                <p:nvPr/>
              </p:nvSpPr>
              <p:spPr bwMode="auto">
                <a:xfrm>
                  <a:off x="702" y="1872"/>
                  <a:ext cx="144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EG" dirty="0"/>
                </a:p>
              </p:txBody>
            </p:sp>
          </p:grpSp>
          <p:sp>
            <p:nvSpPr>
              <p:cNvPr id="15395" name="Line 83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prstDash val="lgDashDot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</p:grpSp>
        <p:sp>
          <p:nvSpPr>
            <p:cNvPr id="15393" name="Text Box 84"/>
            <p:cNvSpPr txBox="1">
              <a:spLocks noChangeArrowheads="1"/>
            </p:cNvSpPr>
            <p:nvPr/>
          </p:nvSpPr>
          <p:spPr bwMode="auto">
            <a:xfrm>
              <a:off x="1008" y="192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Web1</a:t>
              </a:r>
            </a:p>
          </p:txBody>
        </p:sp>
      </p:grpSp>
      <p:grpSp>
        <p:nvGrpSpPr>
          <p:cNvPr id="15380" name="Group 87"/>
          <p:cNvGrpSpPr>
            <a:grpSpLocks/>
          </p:cNvGrpSpPr>
          <p:nvPr/>
        </p:nvGrpSpPr>
        <p:grpSpPr bwMode="auto">
          <a:xfrm>
            <a:off x="650056" y="0"/>
            <a:ext cx="8001000" cy="5510213"/>
            <a:chOff x="178" y="384"/>
            <a:chExt cx="5040" cy="3471"/>
          </a:xfrm>
        </p:grpSpPr>
        <p:sp>
          <p:nvSpPr>
            <p:cNvPr id="15382" name="Text Box 88"/>
            <p:cNvSpPr txBox="1">
              <a:spLocks noChangeArrowheads="1"/>
            </p:cNvSpPr>
            <p:nvPr/>
          </p:nvSpPr>
          <p:spPr bwMode="auto">
            <a:xfrm>
              <a:off x="178" y="384"/>
              <a:ext cx="5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2000" b="1" u="sng" dirty="0">
                  <a:latin typeface="Verdana" pitchFamily="34" charset="0"/>
                </a:rPr>
                <a:t>10. Drawing of a sectional elevation and side view</a:t>
              </a:r>
            </a:p>
          </p:txBody>
        </p:sp>
        <p:grpSp>
          <p:nvGrpSpPr>
            <p:cNvPr id="15383" name="Group 89"/>
            <p:cNvGrpSpPr>
              <a:grpSpLocks/>
            </p:cNvGrpSpPr>
            <p:nvPr/>
          </p:nvGrpSpPr>
          <p:grpSpPr bwMode="auto">
            <a:xfrm>
              <a:off x="288" y="2784"/>
              <a:ext cx="432" cy="1071"/>
              <a:chOff x="288" y="2784"/>
              <a:chExt cx="432" cy="1071"/>
            </a:xfrm>
          </p:grpSpPr>
          <p:grpSp>
            <p:nvGrpSpPr>
              <p:cNvPr id="15387" name="Group 90"/>
              <p:cNvGrpSpPr>
                <a:grpSpLocks/>
              </p:cNvGrpSpPr>
              <p:nvPr/>
            </p:nvGrpSpPr>
            <p:grpSpPr bwMode="auto">
              <a:xfrm>
                <a:off x="288" y="3072"/>
                <a:ext cx="337" cy="783"/>
                <a:chOff x="288" y="3072"/>
                <a:chExt cx="337" cy="783"/>
              </a:xfrm>
            </p:grpSpPr>
            <p:sp>
              <p:nvSpPr>
                <p:cNvPr id="15389" name="Line 91"/>
                <p:cNvSpPr>
                  <a:spLocks noChangeShapeType="1"/>
                </p:cNvSpPr>
                <p:nvPr/>
              </p:nvSpPr>
              <p:spPr bwMode="auto">
                <a:xfrm>
                  <a:off x="625" y="3078"/>
                  <a:ext cx="0" cy="768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prstDash val="lgDashDot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  <p:sp>
              <p:nvSpPr>
                <p:cNvPr id="15390" name="Line 92"/>
                <p:cNvSpPr>
                  <a:spLocks noChangeShapeType="1"/>
                </p:cNvSpPr>
                <p:nvPr/>
              </p:nvSpPr>
              <p:spPr bwMode="auto">
                <a:xfrm>
                  <a:off x="288" y="307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  <p:sp>
              <p:nvSpPr>
                <p:cNvPr id="15391" name="Line 93"/>
                <p:cNvSpPr>
                  <a:spLocks noChangeShapeType="1"/>
                </p:cNvSpPr>
                <p:nvPr/>
              </p:nvSpPr>
              <p:spPr bwMode="auto">
                <a:xfrm>
                  <a:off x="336" y="3855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ar-EG" dirty="0"/>
                </a:p>
              </p:txBody>
            </p:sp>
          </p:grpSp>
          <p:sp>
            <p:nvSpPr>
              <p:cNvPr id="15388" name="Text Box 94"/>
              <p:cNvSpPr txBox="1">
                <a:spLocks noChangeArrowheads="1"/>
              </p:cNvSpPr>
              <p:nvPr/>
            </p:nvSpPr>
            <p:spPr bwMode="auto">
              <a:xfrm>
                <a:off x="288" y="27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</a:t>
                </a:r>
              </a:p>
            </p:txBody>
          </p:sp>
        </p:grpSp>
        <p:grpSp>
          <p:nvGrpSpPr>
            <p:cNvPr id="15384" name="Group 95"/>
            <p:cNvGrpSpPr>
              <a:grpSpLocks/>
            </p:cNvGrpSpPr>
            <p:nvPr/>
          </p:nvGrpSpPr>
          <p:grpSpPr bwMode="auto">
            <a:xfrm>
              <a:off x="336" y="3168"/>
              <a:ext cx="2880" cy="288"/>
              <a:chOff x="336" y="3168"/>
              <a:chExt cx="2880" cy="288"/>
            </a:xfrm>
          </p:grpSpPr>
          <p:sp>
            <p:nvSpPr>
              <p:cNvPr id="15385" name="Line 96"/>
              <p:cNvSpPr>
                <a:spLocks noChangeShapeType="1"/>
              </p:cNvSpPr>
              <p:nvPr/>
            </p:nvSpPr>
            <p:spPr bwMode="auto">
              <a:xfrm flipH="1">
                <a:off x="336" y="3391"/>
                <a:ext cx="268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DotDot"/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5386" name="Text Box 97"/>
              <p:cNvSpPr txBox="1">
                <a:spLocks noChangeArrowheads="1"/>
              </p:cNvSpPr>
              <p:nvPr/>
            </p:nvSpPr>
            <p:spPr bwMode="auto">
              <a:xfrm>
                <a:off x="2880" y="316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A</a:t>
                </a:r>
              </a:p>
            </p:txBody>
          </p:sp>
        </p:grpSp>
      </p:grpSp>
      <p:sp>
        <p:nvSpPr>
          <p:cNvPr id="15381" name="Text Box 98"/>
          <p:cNvSpPr txBox="1">
            <a:spLocks noChangeArrowheads="1"/>
          </p:cNvSpPr>
          <p:nvPr/>
        </p:nvSpPr>
        <p:spPr bwMode="auto">
          <a:xfrm>
            <a:off x="367481" y="4530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A</a:t>
            </a:r>
          </a:p>
        </p:txBody>
      </p:sp>
      <p:sp>
        <p:nvSpPr>
          <p:cNvPr id="8291" name="Text Box 99"/>
          <p:cNvSpPr txBox="1">
            <a:spLocks noChangeArrowheads="1"/>
          </p:cNvSpPr>
          <p:nvPr/>
        </p:nvSpPr>
        <p:spPr bwMode="auto">
          <a:xfrm>
            <a:off x="1736725" y="4706938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 b="1" dirty="0">
                <a:latin typeface="Verdana" pitchFamily="34" charset="0"/>
              </a:rPr>
              <a:t>Web2</a:t>
            </a:r>
          </a:p>
        </p:txBody>
      </p:sp>
      <p:grpSp>
        <p:nvGrpSpPr>
          <p:cNvPr id="19" name="Group 101"/>
          <p:cNvGrpSpPr>
            <a:grpSpLocks/>
          </p:cNvGrpSpPr>
          <p:nvPr/>
        </p:nvGrpSpPr>
        <p:grpSpPr bwMode="auto">
          <a:xfrm>
            <a:off x="5013325" y="896938"/>
            <a:ext cx="1676400" cy="2362200"/>
            <a:chOff x="3072" y="864"/>
            <a:chExt cx="1056" cy="1488"/>
          </a:xfrm>
        </p:grpSpPr>
        <p:grpSp>
          <p:nvGrpSpPr>
            <p:cNvPr id="15375" name="Group 60"/>
            <p:cNvGrpSpPr>
              <a:grpSpLocks/>
            </p:cNvGrpSpPr>
            <p:nvPr/>
          </p:nvGrpSpPr>
          <p:grpSpPr bwMode="auto">
            <a:xfrm>
              <a:off x="3072" y="864"/>
              <a:ext cx="1056" cy="1374"/>
              <a:chOff x="3072" y="864"/>
              <a:chExt cx="1056" cy="1374"/>
            </a:xfrm>
          </p:grpSpPr>
          <p:sp>
            <p:nvSpPr>
              <p:cNvPr id="15377" name="Rectangle 20"/>
              <p:cNvSpPr>
                <a:spLocks noChangeArrowheads="1"/>
              </p:cNvSpPr>
              <p:nvPr/>
            </p:nvSpPr>
            <p:spPr bwMode="auto">
              <a:xfrm rot="5400000">
                <a:off x="3312" y="1422"/>
                <a:ext cx="768" cy="864"/>
              </a:xfrm>
              <a:prstGeom prst="rect">
                <a:avLst/>
              </a:prstGeom>
              <a:noFill/>
              <a:ln w="38100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  <p:sp>
            <p:nvSpPr>
              <p:cNvPr id="15378" name="Text Box 58"/>
              <p:cNvSpPr txBox="1">
                <a:spLocks noChangeArrowheads="1"/>
              </p:cNvSpPr>
              <p:nvPr/>
            </p:nvSpPr>
            <p:spPr bwMode="auto">
              <a:xfrm>
                <a:off x="3072" y="864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en-US" sz="1600" b="1" dirty="0">
                    <a:latin typeface="Verdana" pitchFamily="34" charset="0"/>
                  </a:rPr>
                  <a:t>Cylinder</a:t>
                </a:r>
              </a:p>
            </p:txBody>
          </p:sp>
          <p:sp>
            <p:nvSpPr>
              <p:cNvPr id="15379" name="Freeform 59"/>
              <p:cNvSpPr>
                <a:spLocks/>
              </p:cNvSpPr>
              <p:nvPr/>
            </p:nvSpPr>
            <p:spPr bwMode="auto">
              <a:xfrm>
                <a:off x="3216" y="1056"/>
                <a:ext cx="624" cy="384"/>
              </a:xfrm>
              <a:custGeom>
                <a:avLst/>
                <a:gdLst>
                  <a:gd name="T0" fmla="*/ 624 w 624"/>
                  <a:gd name="T1" fmla="*/ 0 h 384"/>
                  <a:gd name="T2" fmla="*/ 0 w 624"/>
                  <a:gd name="T3" fmla="*/ 0 h 384"/>
                  <a:gd name="T4" fmla="*/ 192 w 624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384"/>
                  <a:gd name="T11" fmla="*/ 624 w 624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384">
                    <a:moveTo>
                      <a:pt x="624" y="0"/>
                    </a:moveTo>
                    <a:lnTo>
                      <a:pt x="0" y="0"/>
                    </a:lnTo>
                    <a:lnTo>
                      <a:pt x="192" y="384"/>
                    </a:ln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EG" dirty="0"/>
              </a:p>
            </p:txBody>
          </p:sp>
        </p:grpSp>
        <p:sp>
          <p:nvSpPr>
            <p:cNvPr id="15376" name="Line 100"/>
            <p:cNvSpPr>
              <a:spLocks noChangeShapeType="1"/>
            </p:cNvSpPr>
            <p:nvPr/>
          </p:nvSpPr>
          <p:spPr bwMode="auto">
            <a:xfrm>
              <a:off x="3696" y="1296"/>
              <a:ext cx="0" cy="1056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</p:grpSp>
      <p:grpSp>
        <p:nvGrpSpPr>
          <p:cNvPr id="15372" name="Group 4"/>
          <p:cNvGrpSpPr>
            <a:grpSpLocks/>
          </p:cNvGrpSpPr>
          <p:nvPr/>
        </p:nvGrpSpPr>
        <p:grpSpPr bwMode="auto">
          <a:xfrm>
            <a:off x="304800" y="381000"/>
            <a:ext cx="8610600" cy="6097588"/>
            <a:chOff x="192" y="240"/>
            <a:chExt cx="5424" cy="3841"/>
          </a:xfrm>
        </p:grpSpPr>
        <p:sp>
          <p:nvSpPr>
            <p:cNvPr id="15373" name="Rectangle 5"/>
            <p:cNvSpPr>
              <a:spLocks noChangeArrowheads="1"/>
            </p:cNvSpPr>
            <p:nvPr/>
          </p:nvSpPr>
          <p:spPr bwMode="auto">
            <a:xfrm>
              <a:off x="192" y="240"/>
              <a:ext cx="5424" cy="38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 b="1" dirty="0"/>
            </a:p>
          </p:txBody>
        </p:sp>
        <p:sp>
          <p:nvSpPr>
            <p:cNvPr id="15374" name="Text Box 6"/>
            <p:cNvSpPr txBox="1">
              <a:spLocks noChangeArrowheads="1"/>
            </p:cNvSpPr>
            <p:nvPr/>
          </p:nvSpPr>
          <p:spPr bwMode="auto">
            <a:xfrm>
              <a:off x="192" y="3907"/>
              <a:ext cx="5424" cy="1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 b="1" dirty="0">
                  <a:latin typeface="Comic Sans MS" pitchFamily="66" charset="0"/>
                </a:rPr>
                <a:t>Prof. Dr. Mohamed Omar Mousa                                                                            March 2006</a:t>
              </a:r>
            </a:p>
          </p:txBody>
        </p:sp>
      </p:grpSp>
      <p:sp>
        <p:nvSpPr>
          <p:cNvPr id="75" name="Text Box 94"/>
          <p:cNvSpPr txBox="1">
            <a:spLocks noChangeArrowheads="1"/>
          </p:cNvSpPr>
          <p:nvPr/>
        </p:nvSpPr>
        <p:spPr bwMode="auto">
          <a:xfrm>
            <a:off x="657225" y="55102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267775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4343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04800" y="44132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 algn="just" rtl="0" eaLnBrk="0" hangingPunct="0"/>
            <a:r>
              <a:rPr lang="en-US" sz="2000" b="1" u="sng" dirty="0">
                <a:latin typeface="Verdana" pitchFamily="34" charset="0"/>
              </a:rPr>
              <a:t>13. Drawing of a sectional plan and side view of a Bearing pricket.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 l="14922" t="3545" r="18172" b="5940"/>
          <a:stretch>
            <a:fillRect/>
          </a:stretch>
        </p:blipFill>
        <p:spPr bwMode="auto">
          <a:xfrm>
            <a:off x="5524500" y="1673225"/>
            <a:ext cx="2906713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515100" y="4318000"/>
            <a:ext cx="431800" cy="25241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37200" y="4114800"/>
            <a:ext cx="971550" cy="838200"/>
            <a:chOff x="3488" y="2832"/>
            <a:chExt cx="612" cy="528"/>
          </a:xfrm>
        </p:grpSpPr>
        <p:grpSp>
          <p:nvGrpSpPr>
            <p:cNvPr id="18483" name="Group 8"/>
            <p:cNvGrpSpPr>
              <a:grpSpLocks/>
            </p:cNvGrpSpPr>
            <p:nvPr/>
          </p:nvGrpSpPr>
          <p:grpSpPr bwMode="auto">
            <a:xfrm>
              <a:off x="3488" y="2960"/>
              <a:ext cx="612" cy="306"/>
              <a:chOff x="3488" y="2960"/>
              <a:chExt cx="612" cy="306"/>
            </a:xfrm>
          </p:grpSpPr>
          <p:sp>
            <p:nvSpPr>
              <p:cNvPr id="18485" name="Rectangle 9"/>
              <p:cNvSpPr>
                <a:spLocks noChangeArrowheads="1"/>
              </p:cNvSpPr>
              <p:nvPr/>
            </p:nvSpPr>
            <p:spPr bwMode="auto">
              <a:xfrm>
                <a:off x="3488" y="2960"/>
                <a:ext cx="612" cy="30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  <p:sp>
            <p:nvSpPr>
              <p:cNvPr id="18486" name="Rectangle 10"/>
              <p:cNvSpPr>
                <a:spLocks noChangeArrowheads="1"/>
              </p:cNvSpPr>
              <p:nvPr/>
            </p:nvSpPr>
            <p:spPr bwMode="auto">
              <a:xfrm>
                <a:off x="3656" y="2960"/>
                <a:ext cx="288" cy="30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</p:grpSp>
        <p:sp>
          <p:nvSpPr>
            <p:cNvPr id="18484" name="Line 11"/>
            <p:cNvSpPr>
              <a:spLocks noChangeShapeType="1"/>
            </p:cNvSpPr>
            <p:nvPr/>
          </p:nvSpPr>
          <p:spPr bwMode="auto">
            <a:xfrm>
              <a:off x="3792" y="2832"/>
              <a:ext cx="0" cy="528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50000" y="4800600"/>
            <a:ext cx="2032000" cy="495300"/>
            <a:chOff x="4000" y="3264"/>
            <a:chExt cx="1280" cy="312"/>
          </a:xfrm>
        </p:grpSpPr>
        <p:sp>
          <p:nvSpPr>
            <p:cNvPr id="18477" name="Line 13"/>
            <p:cNvSpPr>
              <a:spLocks noChangeShapeType="1"/>
            </p:cNvSpPr>
            <p:nvPr/>
          </p:nvSpPr>
          <p:spPr bwMode="auto">
            <a:xfrm>
              <a:off x="4128" y="3264"/>
              <a:ext cx="288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78" name="Line 14"/>
            <p:cNvSpPr>
              <a:spLocks noChangeShapeType="1"/>
            </p:cNvSpPr>
            <p:nvPr/>
          </p:nvSpPr>
          <p:spPr bwMode="auto">
            <a:xfrm>
              <a:off x="4608" y="3264"/>
              <a:ext cx="288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79" name="Line 15"/>
            <p:cNvSpPr>
              <a:spLocks noChangeShapeType="1"/>
            </p:cNvSpPr>
            <p:nvPr/>
          </p:nvSpPr>
          <p:spPr bwMode="auto">
            <a:xfrm>
              <a:off x="4544" y="3576"/>
              <a:ext cx="35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80" name="Line 16"/>
            <p:cNvSpPr>
              <a:spLocks noChangeShapeType="1"/>
            </p:cNvSpPr>
            <p:nvPr/>
          </p:nvSpPr>
          <p:spPr bwMode="auto">
            <a:xfrm>
              <a:off x="4000" y="3568"/>
              <a:ext cx="401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81" name="Line 17"/>
            <p:cNvSpPr>
              <a:spLocks noChangeShapeType="1"/>
            </p:cNvSpPr>
            <p:nvPr/>
          </p:nvSpPr>
          <p:spPr bwMode="auto">
            <a:xfrm>
              <a:off x="5060" y="3264"/>
              <a:ext cx="22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82" name="Line 18"/>
            <p:cNvSpPr>
              <a:spLocks noChangeShapeType="1"/>
            </p:cNvSpPr>
            <p:nvPr/>
          </p:nvSpPr>
          <p:spPr bwMode="auto">
            <a:xfrm>
              <a:off x="5044" y="3576"/>
              <a:ext cx="22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</p:grpSp>
      <p:sp>
        <p:nvSpPr>
          <p:cNvPr id="11283" name="Freeform 19" descr="قطري فاتح إلى الأعلى"/>
          <p:cNvSpPr>
            <a:spLocks/>
          </p:cNvSpPr>
          <p:nvPr/>
        </p:nvSpPr>
        <p:spPr bwMode="auto">
          <a:xfrm>
            <a:off x="8039100" y="3067050"/>
            <a:ext cx="381000" cy="314325"/>
          </a:xfrm>
          <a:custGeom>
            <a:avLst/>
            <a:gdLst>
              <a:gd name="T0" fmla="*/ 2147483647 w 240"/>
              <a:gd name="T1" fmla="*/ 2147483647 h 198"/>
              <a:gd name="T2" fmla="*/ 2147483647 w 240"/>
              <a:gd name="T3" fmla="*/ 2147483647 h 198"/>
              <a:gd name="T4" fmla="*/ 0 w 240"/>
              <a:gd name="T5" fmla="*/ 2147483647 h 198"/>
              <a:gd name="T6" fmla="*/ 0 w 240"/>
              <a:gd name="T7" fmla="*/ 2147483647 h 198"/>
              <a:gd name="T8" fmla="*/ 2147483647 w 240"/>
              <a:gd name="T9" fmla="*/ 0 h 198"/>
              <a:gd name="T10" fmla="*/ 2147483647 w 240"/>
              <a:gd name="T11" fmla="*/ 2147483647 h 198"/>
              <a:gd name="T12" fmla="*/ 2147483647 w 240"/>
              <a:gd name="T13" fmla="*/ 2147483647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"/>
              <a:gd name="T22" fmla="*/ 0 h 198"/>
              <a:gd name="T23" fmla="*/ 240 w 240"/>
              <a:gd name="T24" fmla="*/ 198 h 1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" h="198">
                <a:moveTo>
                  <a:pt x="240" y="36"/>
                </a:moveTo>
                <a:lnTo>
                  <a:pt x="240" y="198"/>
                </a:lnTo>
                <a:lnTo>
                  <a:pt x="0" y="195"/>
                </a:lnTo>
                <a:lnTo>
                  <a:pt x="0" y="3"/>
                </a:lnTo>
                <a:lnTo>
                  <a:pt x="93" y="0"/>
                </a:lnTo>
                <a:lnTo>
                  <a:pt x="105" y="36"/>
                </a:lnTo>
                <a:lnTo>
                  <a:pt x="240" y="36"/>
                </a:lnTo>
                <a:close/>
              </a:path>
            </a:pathLst>
          </a:custGeom>
          <a:pattFill prst="ltUpDiag">
            <a:fgClr>
              <a:srgbClr val="FF9900"/>
            </a:fgClr>
            <a:bgClr>
              <a:schemeClr val="bg1"/>
            </a:bgClr>
          </a:pattFill>
          <a:ln w="285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ar-EG" dirty="0"/>
          </a:p>
        </p:txBody>
      </p:sp>
      <p:sp>
        <p:nvSpPr>
          <p:cNvPr id="11284" name="Freeform 20" descr="قطري فاتح إلى الأعلى"/>
          <p:cNvSpPr>
            <a:spLocks/>
          </p:cNvSpPr>
          <p:nvPr/>
        </p:nvSpPr>
        <p:spPr bwMode="auto">
          <a:xfrm>
            <a:off x="7248525" y="3067050"/>
            <a:ext cx="614363" cy="319088"/>
          </a:xfrm>
          <a:custGeom>
            <a:avLst/>
            <a:gdLst>
              <a:gd name="T0" fmla="*/ 2147483647 w 387"/>
              <a:gd name="T1" fmla="*/ 0 h 201"/>
              <a:gd name="T2" fmla="*/ 2147483647 w 387"/>
              <a:gd name="T3" fmla="*/ 2147483647 h 201"/>
              <a:gd name="T4" fmla="*/ 0 w 387"/>
              <a:gd name="T5" fmla="*/ 2147483647 h 201"/>
              <a:gd name="T6" fmla="*/ 0 w 387"/>
              <a:gd name="T7" fmla="*/ 2147483647 h 201"/>
              <a:gd name="T8" fmla="*/ 2147483647 w 387"/>
              <a:gd name="T9" fmla="*/ 2147483647 h 201"/>
              <a:gd name="T10" fmla="*/ 2147483647 w 387"/>
              <a:gd name="T11" fmla="*/ 2147483647 h 201"/>
              <a:gd name="T12" fmla="*/ 2147483647 w 387"/>
              <a:gd name="T13" fmla="*/ 2147483647 h 201"/>
              <a:gd name="T14" fmla="*/ 2147483647 w 387"/>
              <a:gd name="T15" fmla="*/ 0 h 201"/>
              <a:gd name="T16" fmla="*/ 2147483647 w 387"/>
              <a:gd name="T17" fmla="*/ 0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7"/>
              <a:gd name="T28" fmla="*/ 0 h 201"/>
              <a:gd name="T29" fmla="*/ 387 w 387"/>
              <a:gd name="T30" fmla="*/ 201 h 2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7" h="201">
                <a:moveTo>
                  <a:pt x="387" y="0"/>
                </a:moveTo>
                <a:lnTo>
                  <a:pt x="387" y="201"/>
                </a:lnTo>
                <a:lnTo>
                  <a:pt x="0" y="198"/>
                </a:lnTo>
                <a:lnTo>
                  <a:pt x="0" y="15"/>
                </a:lnTo>
                <a:lnTo>
                  <a:pt x="84" y="12"/>
                </a:lnTo>
                <a:lnTo>
                  <a:pt x="90" y="36"/>
                </a:lnTo>
                <a:lnTo>
                  <a:pt x="282" y="36"/>
                </a:lnTo>
                <a:lnTo>
                  <a:pt x="276" y="0"/>
                </a:lnTo>
                <a:lnTo>
                  <a:pt x="387" y="0"/>
                </a:lnTo>
                <a:close/>
              </a:path>
            </a:pathLst>
          </a:custGeom>
          <a:pattFill prst="ltUpDiag">
            <a:fgClr>
              <a:srgbClr val="FF9900"/>
            </a:fgClr>
            <a:bgClr>
              <a:schemeClr val="bg1"/>
            </a:bgClr>
          </a:pattFill>
          <a:ln w="285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ar-EG" dirty="0"/>
          </a:p>
        </p:txBody>
      </p:sp>
      <p:sp>
        <p:nvSpPr>
          <p:cNvPr id="11285" name="Freeform 21" descr="قطري فاتح إلى الأعلى"/>
          <p:cNvSpPr>
            <a:spLocks/>
          </p:cNvSpPr>
          <p:nvPr/>
        </p:nvSpPr>
        <p:spPr bwMode="auto">
          <a:xfrm>
            <a:off x="6019800" y="3081338"/>
            <a:ext cx="1019175" cy="304800"/>
          </a:xfrm>
          <a:custGeom>
            <a:avLst/>
            <a:gdLst>
              <a:gd name="T0" fmla="*/ 2147483647 w 642"/>
              <a:gd name="T1" fmla="*/ 2147483647 h 192"/>
              <a:gd name="T2" fmla="*/ 2147483647 w 642"/>
              <a:gd name="T3" fmla="*/ 0 h 192"/>
              <a:gd name="T4" fmla="*/ 2147483647 w 642"/>
              <a:gd name="T5" fmla="*/ 2147483647 h 192"/>
              <a:gd name="T6" fmla="*/ 0 w 642"/>
              <a:gd name="T7" fmla="*/ 2147483647 h 192"/>
              <a:gd name="T8" fmla="*/ 0 w 642"/>
              <a:gd name="T9" fmla="*/ 2147483647 h 192"/>
              <a:gd name="T10" fmla="*/ 2147483647 w 642"/>
              <a:gd name="T11" fmla="*/ 2147483647 h 192"/>
              <a:gd name="T12" fmla="*/ 2147483647 w 642"/>
              <a:gd name="T13" fmla="*/ 2147483647 h 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2"/>
              <a:gd name="T22" fmla="*/ 0 h 192"/>
              <a:gd name="T23" fmla="*/ 642 w 642"/>
              <a:gd name="T24" fmla="*/ 192 h 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2" h="192">
                <a:moveTo>
                  <a:pt x="636" y="3"/>
                </a:moveTo>
                <a:lnTo>
                  <a:pt x="567" y="0"/>
                </a:lnTo>
                <a:lnTo>
                  <a:pt x="552" y="30"/>
                </a:lnTo>
                <a:lnTo>
                  <a:pt x="0" y="33"/>
                </a:lnTo>
                <a:lnTo>
                  <a:pt x="0" y="189"/>
                </a:lnTo>
                <a:lnTo>
                  <a:pt x="639" y="192"/>
                </a:lnTo>
                <a:lnTo>
                  <a:pt x="642" y="6"/>
                </a:lnTo>
              </a:path>
            </a:pathLst>
          </a:custGeom>
          <a:pattFill prst="ltUpDiag">
            <a:fgClr>
              <a:srgbClr val="FF9900"/>
            </a:fgClr>
            <a:bgClr>
              <a:srgbClr val="FFFFFF"/>
            </a:bgClr>
          </a:pattFill>
          <a:ln w="285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ar-EG" dirty="0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72400" y="2895600"/>
            <a:ext cx="342900" cy="838200"/>
            <a:chOff x="4896" y="2064"/>
            <a:chExt cx="216" cy="528"/>
          </a:xfrm>
        </p:grpSpPr>
        <p:grpSp>
          <p:nvGrpSpPr>
            <p:cNvPr id="18472" name="Group 23"/>
            <p:cNvGrpSpPr>
              <a:grpSpLocks/>
            </p:cNvGrpSpPr>
            <p:nvPr/>
          </p:nvGrpSpPr>
          <p:grpSpPr bwMode="auto">
            <a:xfrm>
              <a:off x="4896" y="2175"/>
              <a:ext cx="216" cy="195"/>
              <a:chOff x="4896" y="2175"/>
              <a:chExt cx="216" cy="195"/>
            </a:xfrm>
          </p:grpSpPr>
          <p:sp>
            <p:nvSpPr>
              <p:cNvPr id="18474" name="Line 24"/>
              <p:cNvSpPr>
                <a:spLocks noChangeShapeType="1"/>
              </p:cNvSpPr>
              <p:nvPr/>
            </p:nvSpPr>
            <p:spPr bwMode="auto">
              <a:xfrm flipH="1">
                <a:off x="4920" y="237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8475" name="Line 25"/>
              <p:cNvSpPr>
                <a:spLocks noChangeShapeType="1"/>
              </p:cNvSpPr>
              <p:nvPr/>
            </p:nvSpPr>
            <p:spPr bwMode="auto">
              <a:xfrm flipH="1">
                <a:off x="4896" y="2175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8476" name="Rectangle 26"/>
              <p:cNvSpPr>
                <a:spLocks noChangeArrowheads="1"/>
              </p:cNvSpPr>
              <p:nvPr/>
            </p:nvSpPr>
            <p:spPr bwMode="auto">
              <a:xfrm>
                <a:off x="4968" y="2199"/>
                <a:ext cx="79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</p:grpSp>
        <p:sp>
          <p:nvSpPr>
            <p:cNvPr id="18473" name="Line 27"/>
            <p:cNvSpPr>
              <a:spLocks noChangeShapeType="1"/>
            </p:cNvSpPr>
            <p:nvPr/>
          </p:nvSpPr>
          <p:spPr bwMode="auto">
            <a:xfrm>
              <a:off x="5004" y="2064"/>
              <a:ext cx="0" cy="528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7010400" y="2971800"/>
            <a:ext cx="314325" cy="685800"/>
            <a:chOff x="4416" y="2112"/>
            <a:chExt cx="198" cy="432"/>
          </a:xfrm>
        </p:grpSpPr>
        <p:grpSp>
          <p:nvGrpSpPr>
            <p:cNvPr id="18467" name="Group 29"/>
            <p:cNvGrpSpPr>
              <a:grpSpLocks/>
            </p:cNvGrpSpPr>
            <p:nvPr/>
          </p:nvGrpSpPr>
          <p:grpSpPr bwMode="auto">
            <a:xfrm>
              <a:off x="4416" y="2184"/>
              <a:ext cx="198" cy="189"/>
              <a:chOff x="4416" y="2184"/>
              <a:chExt cx="198" cy="189"/>
            </a:xfrm>
          </p:grpSpPr>
          <p:sp>
            <p:nvSpPr>
              <p:cNvPr id="18469" name="Line 30"/>
              <p:cNvSpPr>
                <a:spLocks noChangeShapeType="1"/>
              </p:cNvSpPr>
              <p:nvPr/>
            </p:nvSpPr>
            <p:spPr bwMode="auto">
              <a:xfrm flipH="1">
                <a:off x="4422" y="218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8470" name="Line 31"/>
              <p:cNvSpPr>
                <a:spLocks noChangeShapeType="1"/>
              </p:cNvSpPr>
              <p:nvPr/>
            </p:nvSpPr>
            <p:spPr bwMode="auto">
              <a:xfrm flipH="1">
                <a:off x="4416" y="2373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dirty="0"/>
              </a:p>
            </p:txBody>
          </p:sp>
          <p:sp>
            <p:nvSpPr>
              <p:cNvPr id="18471" name="Rectangle 32"/>
              <p:cNvSpPr>
                <a:spLocks noChangeArrowheads="1"/>
              </p:cNvSpPr>
              <p:nvPr/>
            </p:nvSpPr>
            <p:spPr bwMode="auto">
              <a:xfrm>
                <a:off x="4443" y="2202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 dirty="0"/>
              </a:p>
            </p:txBody>
          </p:sp>
        </p:grpSp>
        <p:sp>
          <p:nvSpPr>
            <p:cNvPr id="18468" name="Line 33"/>
            <p:cNvSpPr>
              <a:spLocks noChangeShapeType="1"/>
            </p:cNvSpPr>
            <p:nvPr/>
          </p:nvSpPr>
          <p:spPr bwMode="auto">
            <a:xfrm>
              <a:off x="4503" y="2112"/>
              <a:ext cx="0" cy="432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ar-EG" dirty="0"/>
            </a:p>
          </p:txBody>
        </p:sp>
      </p:grpSp>
      <p:sp>
        <p:nvSpPr>
          <p:cNvPr id="18445" name="Freeform 34"/>
          <p:cNvSpPr>
            <a:spLocks/>
          </p:cNvSpPr>
          <p:nvPr/>
        </p:nvSpPr>
        <p:spPr bwMode="auto">
          <a:xfrm>
            <a:off x="7024688" y="1911350"/>
            <a:ext cx="611187" cy="588963"/>
          </a:xfrm>
          <a:custGeom>
            <a:avLst/>
            <a:gdLst>
              <a:gd name="T0" fmla="*/ 0 w 385"/>
              <a:gd name="T1" fmla="*/ 0 h 371"/>
              <a:gd name="T2" fmla="*/ 2147483647 w 385"/>
              <a:gd name="T3" fmla="*/ 2147483647 h 371"/>
              <a:gd name="T4" fmla="*/ 2147483647 w 385"/>
              <a:gd name="T5" fmla="*/ 2147483647 h 371"/>
              <a:gd name="T6" fmla="*/ 2147483647 w 385"/>
              <a:gd name="T7" fmla="*/ 2147483647 h 371"/>
              <a:gd name="T8" fmla="*/ 2147483647 w 385"/>
              <a:gd name="T9" fmla="*/ 2147483647 h 371"/>
              <a:gd name="T10" fmla="*/ 2147483647 w 385"/>
              <a:gd name="T11" fmla="*/ 2147483647 h 371"/>
              <a:gd name="T12" fmla="*/ 2147483647 w 385"/>
              <a:gd name="T13" fmla="*/ 2147483647 h 371"/>
              <a:gd name="T14" fmla="*/ 2147483647 w 385"/>
              <a:gd name="T15" fmla="*/ 2147483647 h 371"/>
              <a:gd name="T16" fmla="*/ 2147483647 w 385"/>
              <a:gd name="T17" fmla="*/ 2147483647 h 371"/>
              <a:gd name="T18" fmla="*/ 2147483647 w 385"/>
              <a:gd name="T19" fmla="*/ 2147483647 h 371"/>
              <a:gd name="T20" fmla="*/ 2147483647 w 385"/>
              <a:gd name="T21" fmla="*/ 2147483647 h 371"/>
              <a:gd name="T22" fmla="*/ 2147483647 w 385"/>
              <a:gd name="T23" fmla="*/ 2147483647 h 371"/>
              <a:gd name="T24" fmla="*/ 0 w 385"/>
              <a:gd name="T25" fmla="*/ 0 h 3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5"/>
              <a:gd name="T40" fmla="*/ 0 h 371"/>
              <a:gd name="T41" fmla="*/ 385 w 385"/>
              <a:gd name="T42" fmla="*/ 371 h 37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5" h="371">
                <a:moveTo>
                  <a:pt x="0" y="0"/>
                </a:moveTo>
                <a:cubicBezTo>
                  <a:pt x="8" y="48"/>
                  <a:pt x="10" y="72"/>
                  <a:pt x="37" y="110"/>
                </a:cubicBezTo>
                <a:cubicBezTo>
                  <a:pt x="39" y="122"/>
                  <a:pt x="43" y="181"/>
                  <a:pt x="55" y="201"/>
                </a:cubicBezTo>
                <a:cubicBezTo>
                  <a:pt x="69" y="225"/>
                  <a:pt x="98" y="239"/>
                  <a:pt x="119" y="256"/>
                </a:cubicBezTo>
                <a:cubicBezTo>
                  <a:pt x="134" y="268"/>
                  <a:pt x="163" y="313"/>
                  <a:pt x="174" y="320"/>
                </a:cubicBezTo>
                <a:cubicBezTo>
                  <a:pt x="186" y="328"/>
                  <a:pt x="277" y="362"/>
                  <a:pt x="293" y="366"/>
                </a:cubicBezTo>
                <a:cubicBezTo>
                  <a:pt x="311" y="363"/>
                  <a:pt x="336" y="371"/>
                  <a:pt x="348" y="357"/>
                </a:cubicBezTo>
                <a:cubicBezTo>
                  <a:pt x="362" y="341"/>
                  <a:pt x="354" y="314"/>
                  <a:pt x="357" y="293"/>
                </a:cubicBezTo>
                <a:cubicBezTo>
                  <a:pt x="374" y="182"/>
                  <a:pt x="367" y="215"/>
                  <a:pt x="384" y="147"/>
                </a:cubicBezTo>
                <a:cubicBezTo>
                  <a:pt x="381" y="132"/>
                  <a:pt x="385" y="113"/>
                  <a:pt x="375" y="101"/>
                </a:cubicBezTo>
                <a:cubicBezTo>
                  <a:pt x="371" y="96"/>
                  <a:pt x="293" y="85"/>
                  <a:pt x="284" y="83"/>
                </a:cubicBezTo>
                <a:cubicBezTo>
                  <a:pt x="230" y="29"/>
                  <a:pt x="187" y="27"/>
                  <a:pt x="110" y="19"/>
                </a:cubicBezTo>
                <a:cubicBezTo>
                  <a:pt x="71" y="5"/>
                  <a:pt x="42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ar-EG" dirty="0"/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533400" y="2209800"/>
            <a:ext cx="2819400" cy="381000"/>
            <a:chOff x="336" y="1632"/>
            <a:chExt cx="1776" cy="240"/>
          </a:xfrm>
        </p:grpSpPr>
        <p:sp>
          <p:nvSpPr>
            <p:cNvPr id="18464" name="Freeform 38"/>
            <p:cNvSpPr>
              <a:spLocks/>
            </p:cNvSpPr>
            <p:nvPr/>
          </p:nvSpPr>
          <p:spPr bwMode="auto">
            <a:xfrm>
              <a:off x="576" y="1632"/>
              <a:ext cx="1344" cy="144"/>
            </a:xfrm>
            <a:custGeom>
              <a:avLst/>
              <a:gdLst>
                <a:gd name="T0" fmla="*/ 0 w 1344"/>
                <a:gd name="T1" fmla="*/ 2085 h 107"/>
                <a:gd name="T2" fmla="*/ 0 w 1344"/>
                <a:gd name="T3" fmla="*/ 117 h 107"/>
                <a:gd name="T4" fmla="*/ 1344 w 1344"/>
                <a:gd name="T5" fmla="*/ 0 h 107"/>
                <a:gd name="T6" fmla="*/ 1344 w 1344"/>
                <a:gd name="T7" fmla="*/ 1873 h 1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4"/>
                <a:gd name="T13" fmla="*/ 0 h 107"/>
                <a:gd name="T14" fmla="*/ 1344 w 1344"/>
                <a:gd name="T15" fmla="*/ 107 h 1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4" h="107">
                  <a:moveTo>
                    <a:pt x="0" y="107"/>
                  </a:moveTo>
                  <a:cubicBezTo>
                    <a:pt x="0" y="73"/>
                    <a:pt x="0" y="40"/>
                    <a:pt x="0" y="6"/>
                  </a:cubicBezTo>
                  <a:lnTo>
                    <a:pt x="1344" y="0"/>
                  </a:lnTo>
                  <a:lnTo>
                    <a:pt x="1344" y="96"/>
                  </a:lnTo>
                </a:path>
              </a:pathLst>
            </a:custGeom>
            <a:noFill/>
            <a:ln w="28575">
              <a:solidFill>
                <a:srgbClr val="CC33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65" name="Text Box 39"/>
            <p:cNvSpPr txBox="1">
              <a:spLocks noChangeArrowheads="1"/>
            </p:cNvSpPr>
            <p:nvPr/>
          </p:nvSpPr>
          <p:spPr bwMode="auto">
            <a:xfrm>
              <a:off x="336" y="1660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A</a:t>
              </a:r>
            </a:p>
          </p:txBody>
        </p:sp>
        <p:sp>
          <p:nvSpPr>
            <p:cNvPr id="18466" name="Text Box 40"/>
            <p:cNvSpPr txBox="1">
              <a:spLocks noChangeArrowheads="1"/>
            </p:cNvSpPr>
            <p:nvPr/>
          </p:nvSpPr>
          <p:spPr bwMode="auto">
            <a:xfrm>
              <a:off x="1872" y="16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A</a:t>
              </a:r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4953000" y="2209800"/>
            <a:ext cx="2819400" cy="381000"/>
            <a:chOff x="336" y="1632"/>
            <a:chExt cx="1776" cy="240"/>
          </a:xfrm>
        </p:grpSpPr>
        <p:sp>
          <p:nvSpPr>
            <p:cNvPr id="18461" name="Freeform 43"/>
            <p:cNvSpPr>
              <a:spLocks/>
            </p:cNvSpPr>
            <p:nvPr/>
          </p:nvSpPr>
          <p:spPr bwMode="auto">
            <a:xfrm>
              <a:off x="576" y="1632"/>
              <a:ext cx="1344" cy="144"/>
            </a:xfrm>
            <a:custGeom>
              <a:avLst/>
              <a:gdLst>
                <a:gd name="T0" fmla="*/ 0 w 1344"/>
                <a:gd name="T1" fmla="*/ 2085 h 107"/>
                <a:gd name="T2" fmla="*/ 0 w 1344"/>
                <a:gd name="T3" fmla="*/ 117 h 107"/>
                <a:gd name="T4" fmla="*/ 1344 w 1344"/>
                <a:gd name="T5" fmla="*/ 0 h 107"/>
                <a:gd name="T6" fmla="*/ 1344 w 1344"/>
                <a:gd name="T7" fmla="*/ 1873 h 1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4"/>
                <a:gd name="T13" fmla="*/ 0 h 107"/>
                <a:gd name="T14" fmla="*/ 1344 w 1344"/>
                <a:gd name="T15" fmla="*/ 107 h 1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4" h="107">
                  <a:moveTo>
                    <a:pt x="0" y="107"/>
                  </a:moveTo>
                  <a:cubicBezTo>
                    <a:pt x="0" y="73"/>
                    <a:pt x="0" y="40"/>
                    <a:pt x="0" y="6"/>
                  </a:cubicBezTo>
                  <a:lnTo>
                    <a:pt x="1344" y="0"/>
                  </a:lnTo>
                  <a:lnTo>
                    <a:pt x="1344" y="96"/>
                  </a:lnTo>
                </a:path>
              </a:pathLst>
            </a:custGeom>
            <a:noFill/>
            <a:ln w="28575">
              <a:solidFill>
                <a:srgbClr val="CC33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62" name="Text Box 44"/>
            <p:cNvSpPr txBox="1">
              <a:spLocks noChangeArrowheads="1"/>
            </p:cNvSpPr>
            <p:nvPr/>
          </p:nvSpPr>
          <p:spPr bwMode="auto">
            <a:xfrm>
              <a:off x="336" y="1660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A</a:t>
              </a:r>
            </a:p>
          </p:txBody>
        </p:sp>
        <p:sp>
          <p:nvSpPr>
            <p:cNvPr id="18463" name="Text Box 45"/>
            <p:cNvSpPr txBox="1">
              <a:spLocks noChangeArrowheads="1"/>
            </p:cNvSpPr>
            <p:nvPr/>
          </p:nvSpPr>
          <p:spPr bwMode="auto">
            <a:xfrm>
              <a:off x="1872" y="16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11310" name="Line 46"/>
          <p:cNvSpPr>
            <a:spLocks noChangeShapeType="1"/>
          </p:cNvSpPr>
          <p:nvPr/>
        </p:nvSpPr>
        <p:spPr bwMode="auto">
          <a:xfrm flipV="1">
            <a:off x="6934200" y="2209800"/>
            <a:ext cx="0" cy="2286000"/>
          </a:xfrm>
          <a:prstGeom prst="line">
            <a:avLst/>
          </a:prstGeom>
          <a:noFill/>
          <a:ln w="19050">
            <a:solidFill>
              <a:srgbClr val="008000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ar-EG" dirty="0"/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304800" y="4818063"/>
            <a:ext cx="4648200" cy="547687"/>
            <a:chOff x="288" y="3275"/>
            <a:chExt cx="2928" cy="345"/>
          </a:xfrm>
        </p:grpSpPr>
        <p:sp>
          <p:nvSpPr>
            <p:cNvPr id="18458" name="Freeform 47"/>
            <p:cNvSpPr>
              <a:spLocks/>
            </p:cNvSpPr>
            <p:nvPr/>
          </p:nvSpPr>
          <p:spPr bwMode="auto">
            <a:xfrm>
              <a:off x="672" y="3275"/>
              <a:ext cx="2208" cy="144"/>
            </a:xfrm>
            <a:custGeom>
              <a:avLst/>
              <a:gdLst>
                <a:gd name="T0" fmla="*/ 0 w 2208"/>
                <a:gd name="T1" fmla="*/ 0 h 144"/>
                <a:gd name="T2" fmla="*/ 0 w 2208"/>
                <a:gd name="T3" fmla="*/ 144 h 144"/>
                <a:gd name="T4" fmla="*/ 2208 w 2208"/>
                <a:gd name="T5" fmla="*/ 144 h 144"/>
                <a:gd name="T6" fmla="*/ 2208 w 2208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08"/>
                <a:gd name="T13" fmla="*/ 0 h 144"/>
                <a:gd name="T14" fmla="*/ 2208 w 220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08" h="144">
                  <a:moveTo>
                    <a:pt x="0" y="0"/>
                  </a:moveTo>
                  <a:lnTo>
                    <a:pt x="0" y="144"/>
                  </a:lnTo>
                  <a:lnTo>
                    <a:pt x="2208" y="144"/>
                  </a:lnTo>
                  <a:lnTo>
                    <a:pt x="2208" y="0"/>
                  </a:lnTo>
                </a:path>
              </a:pathLst>
            </a:custGeom>
            <a:noFill/>
            <a:ln w="28575">
              <a:solidFill>
                <a:srgbClr val="CC33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59" name="Text Box 48"/>
            <p:cNvSpPr txBox="1">
              <a:spLocks noChangeArrowheads="1"/>
            </p:cNvSpPr>
            <p:nvPr/>
          </p:nvSpPr>
          <p:spPr bwMode="auto">
            <a:xfrm>
              <a:off x="288" y="3312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B</a:t>
              </a:r>
            </a:p>
          </p:txBody>
        </p:sp>
        <p:sp>
          <p:nvSpPr>
            <p:cNvPr id="18460" name="Text Box 49"/>
            <p:cNvSpPr txBox="1">
              <a:spLocks noChangeArrowheads="1"/>
            </p:cNvSpPr>
            <p:nvPr/>
          </p:nvSpPr>
          <p:spPr bwMode="auto">
            <a:xfrm>
              <a:off x="2832" y="340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B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4419600" y="4735513"/>
            <a:ext cx="4648200" cy="617537"/>
            <a:chOff x="288" y="3275"/>
            <a:chExt cx="2928" cy="293"/>
          </a:xfrm>
        </p:grpSpPr>
        <p:sp>
          <p:nvSpPr>
            <p:cNvPr id="18455" name="Freeform 52"/>
            <p:cNvSpPr>
              <a:spLocks/>
            </p:cNvSpPr>
            <p:nvPr/>
          </p:nvSpPr>
          <p:spPr bwMode="auto">
            <a:xfrm>
              <a:off x="672" y="3275"/>
              <a:ext cx="2208" cy="144"/>
            </a:xfrm>
            <a:custGeom>
              <a:avLst/>
              <a:gdLst>
                <a:gd name="T0" fmla="*/ 0 w 2208"/>
                <a:gd name="T1" fmla="*/ 0 h 144"/>
                <a:gd name="T2" fmla="*/ 0 w 2208"/>
                <a:gd name="T3" fmla="*/ 144 h 144"/>
                <a:gd name="T4" fmla="*/ 2208 w 2208"/>
                <a:gd name="T5" fmla="*/ 144 h 144"/>
                <a:gd name="T6" fmla="*/ 2208 w 2208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08"/>
                <a:gd name="T13" fmla="*/ 0 h 144"/>
                <a:gd name="T14" fmla="*/ 2208 w 220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08" h="144">
                  <a:moveTo>
                    <a:pt x="0" y="0"/>
                  </a:moveTo>
                  <a:lnTo>
                    <a:pt x="0" y="144"/>
                  </a:lnTo>
                  <a:lnTo>
                    <a:pt x="2208" y="144"/>
                  </a:lnTo>
                  <a:lnTo>
                    <a:pt x="2208" y="0"/>
                  </a:lnTo>
                </a:path>
              </a:pathLst>
            </a:custGeom>
            <a:noFill/>
            <a:ln w="28575">
              <a:solidFill>
                <a:srgbClr val="CC33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18456" name="Text Box 53"/>
            <p:cNvSpPr txBox="1">
              <a:spLocks noChangeArrowheads="1"/>
            </p:cNvSpPr>
            <p:nvPr/>
          </p:nvSpPr>
          <p:spPr bwMode="auto">
            <a:xfrm>
              <a:off x="288" y="3312"/>
              <a:ext cx="38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B</a:t>
              </a:r>
            </a:p>
          </p:txBody>
        </p:sp>
        <p:sp>
          <p:nvSpPr>
            <p:cNvPr id="18457" name="Text Box 54"/>
            <p:cNvSpPr txBox="1">
              <a:spLocks noChangeArrowheads="1"/>
            </p:cNvSpPr>
            <p:nvPr/>
          </p:nvSpPr>
          <p:spPr bwMode="auto">
            <a:xfrm>
              <a:off x="2832" y="3408"/>
              <a:ext cx="38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Verdana" pitchFamily="34" charset="0"/>
                </a:rPr>
                <a:t>B</a:t>
              </a:r>
            </a:p>
          </p:txBody>
        </p:sp>
      </p:grp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6019800" y="2971800"/>
            <a:ext cx="0" cy="2362200"/>
          </a:xfrm>
          <a:prstGeom prst="line">
            <a:avLst/>
          </a:prstGeom>
          <a:noFill/>
          <a:ln w="19050">
            <a:solidFill>
              <a:srgbClr val="006600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ar-EG" dirty="0"/>
          </a:p>
        </p:txBody>
      </p:sp>
      <p:grpSp>
        <p:nvGrpSpPr>
          <p:cNvPr id="18452" name="Group 4"/>
          <p:cNvGrpSpPr>
            <a:grpSpLocks/>
          </p:cNvGrpSpPr>
          <p:nvPr/>
        </p:nvGrpSpPr>
        <p:grpSpPr bwMode="auto">
          <a:xfrm>
            <a:off x="304800" y="381000"/>
            <a:ext cx="8610600" cy="6105525"/>
            <a:chOff x="192" y="240"/>
            <a:chExt cx="5424" cy="3846"/>
          </a:xfrm>
        </p:grpSpPr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192" y="240"/>
              <a:ext cx="5424" cy="38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 b="1" dirty="0"/>
            </a:p>
          </p:txBody>
        </p:sp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192" y="3907"/>
              <a:ext cx="5424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 b="1" dirty="0">
                  <a:latin typeface="Comic Sans MS" pitchFamily="66" charset="0"/>
                </a:rPr>
                <a:t>Prof. Dr. Mohamed Omar Mousa                                                                       March 2006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381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83" grpId="0" animBg="1"/>
      <p:bldP spid="11284" grpId="0" animBg="1"/>
      <p:bldP spid="11285" grpId="0" animBg="1"/>
      <p:bldP spid="11310" grpId="0" animBg="1"/>
      <p:bldP spid="113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</Words>
  <Application>Microsoft Office PowerPoint</Application>
  <PresentationFormat>عرض على الشاشة (3:4)‏</PresentationFormat>
  <Paragraphs>26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Peps</dc:creator>
  <cp:lastModifiedBy>pc</cp:lastModifiedBy>
  <cp:revision>3</cp:revision>
  <dcterms:created xsi:type="dcterms:W3CDTF">2017-02-28T07:06:36Z</dcterms:created>
  <dcterms:modified xsi:type="dcterms:W3CDTF">2020-04-16T21:00:56Z</dcterms:modified>
</cp:coreProperties>
</file>